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83" r:id="rId3"/>
    <p:sldId id="257" r:id="rId4"/>
    <p:sldId id="258" r:id="rId5"/>
    <p:sldId id="259" r:id="rId6"/>
    <p:sldId id="261" r:id="rId7"/>
    <p:sldId id="262" r:id="rId8"/>
    <p:sldId id="263" r:id="rId9"/>
    <p:sldId id="260" r:id="rId10"/>
    <p:sldId id="264" r:id="rId11"/>
    <p:sldId id="268" r:id="rId12"/>
    <p:sldId id="269" r:id="rId13"/>
    <p:sldId id="270" r:id="rId14"/>
    <p:sldId id="282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266" r:id="rId47"/>
    <p:sldId id="267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81"/>
    <p:restoredTop sz="94626"/>
  </p:normalViewPr>
  <p:slideViewPr>
    <p:cSldViewPr snapToGrid="0" snapToObjects="1">
      <p:cViewPr varScale="1">
        <p:scale>
          <a:sx n="91" d="100"/>
          <a:sy n="91" d="100"/>
        </p:scale>
        <p:origin x="192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2.png>
</file>

<file path=ppt/media/image3.jp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36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1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5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19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4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1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547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68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0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72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37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D9F2D-411E-A44B-99E5-D63692ECF28E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264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CC5BA-3ACA-7145-BA1B-F8C3CCB959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Slides for Basic Image Analysis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94BA64-1F08-C644-8A7F-992AA9B64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</a:t>
            </a:r>
            <a:r>
              <a:rPr lang="en-US" dirty="0" err="1"/>
              <a:t>Mellert</a:t>
            </a:r>
            <a:r>
              <a:rPr lang="en-US" dirty="0"/>
              <a:t>, PhD</a:t>
            </a:r>
          </a:p>
        </p:txBody>
      </p:sp>
    </p:spTree>
    <p:extLst>
      <p:ext uri="{BB962C8B-B14F-4D97-AF65-F5344CB8AC3E}">
        <p14:creationId xmlns:p14="http://schemas.microsoft.com/office/powerpoint/2010/main" val="2566986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Grayscale images are 2D arrays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557487-48EB-2C49-BFD2-4C63EC38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2555240"/>
            <a:ext cx="1977390" cy="263652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B44154-8141-D141-BC6E-6FB9D2BF88D8}"/>
              </a:ext>
            </a:extLst>
          </p:cNvPr>
          <p:cNvCxnSpPr/>
          <p:nvPr/>
        </p:nvCxnSpPr>
        <p:spPr>
          <a:xfrm flipV="1">
            <a:off x="2540000" y="1981200"/>
            <a:ext cx="5527040" cy="1168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965DDC3-F2CF-204C-B916-3210390ECB7F}"/>
              </a:ext>
            </a:extLst>
          </p:cNvPr>
          <p:cNvCxnSpPr>
            <a:cxnSpLocks/>
          </p:cNvCxnSpPr>
          <p:nvPr/>
        </p:nvCxnSpPr>
        <p:spPr>
          <a:xfrm>
            <a:off x="2540000" y="3149600"/>
            <a:ext cx="5521960" cy="980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9E6797-1A85-9340-B08E-514C235BAD0D}"/>
              </a:ext>
            </a:extLst>
          </p:cNvPr>
          <p:cNvGrpSpPr/>
          <p:nvPr/>
        </p:nvGrpSpPr>
        <p:grpSpPr>
          <a:xfrm>
            <a:off x="8064500" y="1981200"/>
            <a:ext cx="2197100" cy="2194560"/>
            <a:chOff x="8064500" y="1981200"/>
            <a:chExt cx="2197100" cy="2194560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5B51CA57-397E-0B43-8088-56AE5FDDD39C}"/>
                </a:ext>
              </a:extLst>
            </p:cNvPr>
            <p:cNvSpPr/>
            <p:nvPr/>
          </p:nvSpPr>
          <p:spPr>
            <a:xfrm>
              <a:off x="8067040" y="1981200"/>
              <a:ext cx="731520" cy="73152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A84759F-8D3F-D448-9140-2C5821632D32}"/>
                </a:ext>
              </a:extLst>
            </p:cNvPr>
            <p:cNvSpPr/>
            <p:nvPr/>
          </p:nvSpPr>
          <p:spPr>
            <a:xfrm>
              <a:off x="8798560" y="1981200"/>
              <a:ext cx="731520" cy="731520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DADF415-E1D6-C74F-AACF-BD9E6BC5E86F}"/>
                </a:ext>
              </a:extLst>
            </p:cNvPr>
            <p:cNvSpPr/>
            <p:nvPr/>
          </p:nvSpPr>
          <p:spPr>
            <a:xfrm>
              <a:off x="9530080" y="1981200"/>
              <a:ext cx="731520" cy="731520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0A99150-DBE3-554A-A9C7-0720A80602B8}"/>
                </a:ext>
              </a:extLst>
            </p:cNvPr>
            <p:cNvSpPr/>
            <p:nvPr/>
          </p:nvSpPr>
          <p:spPr>
            <a:xfrm>
              <a:off x="8067040" y="2712720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B6A7F44E-D0C6-3B4D-953A-C4F860F6C82B}"/>
                </a:ext>
              </a:extLst>
            </p:cNvPr>
            <p:cNvSpPr/>
            <p:nvPr/>
          </p:nvSpPr>
          <p:spPr>
            <a:xfrm>
              <a:off x="8798560" y="2712720"/>
              <a:ext cx="731520" cy="731520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820B652-EDE2-C449-AA25-4DE826C8E0A3}"/>
                </a:ext>
              </a:extLst>
            </p:cNvPr>
            <p:cNvSpPr/>
            <p:nvPr/>
          </p:nvSpPr>
          <p:spPr>
            <a:xfrm>
              <a:off x="9530080" y="2712720"/>
              <a:ext cx="731520" cy="731520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AFA89EF4-F1C2-7544-868D-09F9EF333409}"/>
                </a:ext>
              </a:extLst>
            </p:cNvPr>
            <p:cNvSpPr/>
            <p:nvPr/>
          </p:nvSpPr>
          <p:spPr>
            <a:xfrm>
              <a:off x="8064500" y="3444240"/>
              <a:ext cx="731520" cy="731520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1741DF5B-52AE-D74D-9CD4-460ED04254DC}"/>
                </a:ext>
              </a:extLst>
            </p:cNvPr>
            <p:cNvSpPr/>
            <p:nvPr/>
          </p:nvSpPr>
          <p:spPr>
            <a:xfrm>
              <a:off x="8796020" y="3444240"/>
              <a:ext cx="731520" cy="73152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69E80EE5-C355-9449-B4A6-82B9EDF02A12}"/>
                </a:ext>
              </a:extLst>
            </p:cNvPr>
            <p:cNvSpPr/>
            <p:nvPr/>
          </p:nvSpPr>
          <p:spPr>
            <a:xfrm>
              <a:off x="9527540" y="3444240"/>
              <a:ext cx="731520" cy="73152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245C5200-3A2C-7E4D-8A55-8445C137D804}"/>
              </a:ext>
            </a:extLst>
          </p:cNvPr>
          <p:cNvSpPr txBox="1"/>
          <p:nvPr/>
        </p:nvSpPr>
        <p:spPr>
          <a:xfrm>
            <a:off x="8150860" y="4470400"/>
            <a:ext cx="2354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3x3 pixels</a:t>
            </a:r>
          </a:p>
          <a:p>
            <a:r>
              <a:rPr lang="en-US" sz="3600" dirty="0"/>
              <a:t>zoomed-in</a:t>
            </a:r>
          </a:p>
          <a:p>
            <a:endParaRPr lang="en-US" sz="3600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A7C21DA-63CA-8749-97B7-8BAD367977C3}"/>
              </a:ext>
            </a:extLst>
          </p:cNvPr>
          <p:cNvSpPr txBox="1"/>
          <p:nvPr/>
        </p:nvSpPr>
        <p:spPr>
          <a:xfrm>
            <a:off x="967740" y="5191760"/>
            <a:ext cx="34213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150x200 pixels</a:t>
            </a:r>
          </a:p>
          <a:p>
            <a:r>
              <a:rPr lang="en-US" sz="3600" dirty="0"/>
              <a:t>image</a:t>
            </a:r>
          </a:p>
          <a:p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A20F00-BF6F-FF4F-8B64-27625FB0EB1A}"/>
              </a:ext>
            </a:extLst>
          </p:cNvPr>
          <p:cNvSpPr txBox="1"/>
          <p:nvPr/>
        </p:nvSpPr>
        <p:spPr>
          <a:xfrm>
            <a:off x="9654317" y="2128646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77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26C2A3-AFC2-A542-B7B6-CFE6AF2CCEC1}"/>
              </a:ext>
            </a:extLst>
          </p:cNvPr>
          <p:cNvSpPr txBox="1"/>
          <p:nvPr/>
        </p:nvSpPr>
        <p:spPr>
          <a:xfrm>
            <a:off x="9546419" y="286016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136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6531C5-5B35-9F4C-9AB2-C2B3730E7E05}"/>
              </a:ext>
            </a:extLst>
          </p:cNvPr>
          <p:cNvSpPr txBox="1"/>
          <p:nvPr/>
        </p:nvSpPr>
        <p:spPr>
          <a:xfrm>
            <a:off x="8075251" y="286016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255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0D8D62-9C66-F547-9BCB-7C993C54D517}"/>
              </a:ext>
            </a:extLst>
          </p:cNvPr>
          <p:cNvSpPr txBox="1"/>
          <p:nvPr/>
        </p:nvSpPr>
        <p:spPr>
          <a:xfrm>
            <a:off x="8922797" y="211818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89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C4CA8D-C0C4-9F4B-B26D-3FE85DF73109}"/>
              </a:ext>
            </a:extLst>
          </p:cNvPr>
          <p:cNvSpPr txBox="1"/>
          <p:nvPr/>
        </p:nvSpPr>
        <p:spPr>
          <a:xfrm>
            <a:off x="9653598" y="3563559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89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B6F416-15C2-0E4F-BE16-75BFE77869F6}"/>
              </a:ext>
            </a:extLst>
          </p:cNvPr>
          <p:cNvSpPr txBox="1"/>
          <p:nvPr/>
        </p:nvSpPr>
        <p:spPr>
          <a:xfrm>
            <a:off x="8802666" y="286016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177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3A6CC0-1185-C34D-9981-C932E6FD97FB}"/>
              </a:ext>
            </a:extLst>
          </p:cNvPr>
          <p:cNvSpPr txBox="1"/>
          <p:nvPr/>
        </p:nvSpPr>
        <p:spPr>
          <a:xfrm>
            <a:off x="8802665" y="3563559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211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98EA2B6-9B38-3646-9B2D-A9C94D241234}"/>
              </a:ext>
            </a:extLst>
          </p:cNvPr>
          <p:cNvSpPr txBox="1"/>
          <p:nvPr/>
        </p:nvSpPr>
        <p:spPr>
          <a:xfrm>
            <a:off x="8094233" y="2118181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213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303EDE-1D52-1C40-9667-D912361DDF23}"/>
              </a:ext>
            </a:extLst>
          </p:cNvPr>
          <p:cNvSpPr txBox="1"/>
          <p:nvPr/>
        </p:nvSpPr>
        <p:spPr>
          <a:xfrm>
            <a:off x="8063486" y="355630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232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335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2D color images are 3D arrays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A4573F-9401-2145-AB63-3248F42AB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2580640"/>
            <a:ext cx="3495040" cy="2184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D121ED-A2D1-204A-9B52-EBAB041D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859" y="1951990"/>
            <a:ext cx="2753591" cy="181737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02D4778-7B03-E34E-98A7-C272544ECC89}"/>
              </a:ext>
            </a:extLst>
          </p:cNvPr>
          <p:cNvCxnSpPr>
            <a:cxnSpLocks/>
          </p:cNvCxnSpPr>
          <p:nvPr/>
        </p:nvCxnSpPr>
        <p:spPr>
          <a:xfrm flipV="1">
            <a:off x="2814320" y="1951990"/>
            <a:ext cx="4066539" cy="13703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1C5A81E-0065-2A40-93F9-3AE9590E238F}"/>
              </a:ext>
            </a:extLst>
          </p:cNvPr>
          <p:cNvCxnSpPr>
            <a:cxnSpLocks/>
          </p:cNvCxnSpPr>
          <p:nvPr/>
        </p:nvCxnSpPr>
        <p:spPr>
          <a:xfrm>
            <a:off x="2804160" y="3374707"/>
            <a:ext cx="4076699" cy="3946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7849CA3D-0F9F-1F49-AC88-8E153C8F2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154" y="4099560"/>
            <a:ext cx="21590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31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2D color images are 3D arrays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F11E742-4CCC-934E-BE5D-C798552460E3}"/>
              </a:ext>
            </a:extLst>
          </p:cNvPr>
          <p:cNvGrpSpPr/>
          <p:nvPr/>
        </p:nvGrpSpPr>
        <p:grpSpPr>
          <a:xfrm>
            <a:off x="490219" y="2459186"/>
            <a:ext cx="2252981" cy="2255054"/>
            <a:chOff x="1170939" y="2520950"/>
            <a:chExt cx="2252981" cy="225505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7D121ED-A2D1-204A-9B52-EBAB041D96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9912" b="24039"/>
            <a:stretch/>
          </p:blipFill>
          <p:spPr>
            <a:xfrm>
              <a:off x="1170939" y="2520950"/>
              <a:ext cx="2252981" cy="2255054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1607C9D-E56C-164A-A8BF-6E53F3AF31AA}"/>
                </a:ext>
              </a:extLst>
            </p:cNvPr>
            <p:cNvSpPr/>
            <p:nvPr/>
          </p:nvSpPr>
          <p:spPr>
            <a:xfrm>
              <a:off x="1181099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252F1EB-77A0-5644-8065-6CA5E148DD30}"/>
                </a:ext>
              </a:extLst>
            </p:cNvPr>
            <p:cNvSpPr/>
            <p:nvPr/>
          </p:nvSpPr>
          <p:spPr>
            <a:xfrm>
              <a:off x="1920240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1747681-9357-BF44-940B-590BB82637BE}"/>
                </a:ext>
              </a:extLst>
            </p:cNvPr>
            <p:cNvSpPr/>
            <p:nvPr/>
          </p:nvSpPr>
          <p:spPr>
            <a:xfrm>
              <a:off x="2659381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4DCC5D-EDD9-D146-B59F-D97B7F312921}"/>
                </a:ext>
              </a:extLst>
            </p:cNvPr>
            <p:cNvSpPr/>
            <p:nvPr/>
          </p:nvSpPr>
          <p:spPr>
            <a:xfrm>
              <a:off x="1181099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18EE8DE-63F0-EC4F-8056-F71FACEF9D8E}"/>
                </a:ext>
              </a:extLst>
            </p:cNvPr>
            <p:cNvSpPr/>
            <p:nvPr/>
          </p:nvSpPr>
          <p:spPr>
            <a:xfrm>
              <a:off x="1920240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57846A1-A637-154E-A9CE-CAA38645F58E}"/>
                </a:ext>
              </a:extLst>
            </p:cNvPr>
            <p:cNvSpPr/>
            <p:nvPr/>
          </p:nvSpPr>
          <p:spPr>
            <a:xfrm>
              <a:off x="2659381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41A822-506A-1E47-ABF6-34C28C6DF96B}"/>
                </a:ext>
              </a:extLst>
            </p:cNvPr>
            <p:cNvSpPr/>
            <p:nvPr/>
          </p:nvSpPr>
          <p:spPr>
            <a:xfrm>
              <a:off x="1181099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CA780-562E-AA46-924E-F5CF1AABDFC1}"/>
                </a:ext>
              </a:extLst>
            </p:cNvPr>
            <p:cNvSpPr/>
            <p:nvPr/>
          </p:nvSpPr>
          <p:spPr>
            <a:xfrm>
              <a:off x="1920240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F68D1EB-E351-144E-B21E-212DE89F8AE0}"/>
                </a:ext>
              </a:extLst>
            </p:cNvPr>
            <p:cNvSpPr/>
            <p:nvPr/>
          </p:nvSpPr>
          <p:spPr>
            <a:xfrm>
              <a:off x="2659381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8B05D26-3795-164F-9042-266BE2FBD6F5}"/>
              </a:ext>
            </a:extLst>
          </p:cNvPr>
          <p:cNvGrpSpPr/>
          <p:nvPr/>
        </p:nvGrpSpPr>
        <p:grpSpPr>
          <a:xfrm>
            <a:off x="3970250" y="2459186"/>
            <a:ext cx="7434350" cy="2232660"/>
            <a:chOff x="5030469" y="2683510"/>
            <a:chExt cx="2217423" cy="223266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F1B023-716A-C94E-A7D5-3524969BA496}"/>
                </a:ext>
              </a:extLst>
            </p:cNvPr>
            <p:cNvSpPr/>
            <p:nvPr/>
          </p:nvSpPr>
          <p:spPr>
            <a:xfrm>
              <a:off x="5030469" y="268351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F9B9AE1-7910-9448-99C4-470899CF76EC}"/>
                </a:ext>
              </a:extLst>
            </p:cNvPr>
            <p:cNvSpPr/>
            <p:nvPr/>
          </p:nvSpPr>
          <p:spPr>
            <a:xfrm>
              <a:off x="5769610" y="268351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22C1558-5440-AE4F-8DB4-C3F0AF9E8D13}"/>
                </a:ext>
              </a:extLst>
            </p:cNvPr>
            <p:cNvSpPr/>
            <p:nvPr/>
          </p:nvSpPr>
          <p:spPr>
            <a:xfrm>
              <a:off x="6508751" y="268351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56498B5-0F00-AE4B-9183-FCE52A31497A}"/>
                </a:ext>
              </a:extLst>
            </p:cNvPr>
            <p:cNvSpPr/>
            <p:nvPr/>
          </p:nvSpPr>
          <p:spPr>
            <a:xfrm>
              <a:off x="5030469" y="343979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95F45E7-DED4-6E4B-BD52-3071088211C7}"/>
                </a:ext>
              </a:extLst>
            </p:cNvPr>
            <p:cNvSpPr/>
            <p:nvPr/>
          </p:nvSpPr>
          <p:spPr>
            <a:xfrm>
              <a:off x="5769610" y="343979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6008E5D-2D96-4246-88A8-5C524119D9C1}"/>
                </a:ext>
              </a:extLst>
            </p:cNvPr>
            <p:cNvSpPr/>
            <p:nvPr/>
          </p:nvSpPr>
          <p:spPr>
            <a:xfrm>
              <a:off x="6508751" y="343979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8507806-5F2A-174F-8EDE-3A92F659297F}"/>
                </a:ext>
              </a:extLst>
            </p:cNvPr>
            <p:cNvSpPr/>
            <p:nvPr/>
          </p:nvSpPr>
          <p:spPr>
            <a:xfrm>
              <a:off x="5030469" y="419608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99DEF13-BB1B-E149-AF05-ED769658B228}"/>
                </a:ext>
              </a:extLst>
            </p:cNvPr>
            <p:cNvSpPr/>
            <p:nvPr/>
          </p:nvSpPr>
          <p:spPr>
            <a:xfrm>
              <a:off x="5769610" y="419608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E072494-9CFD-714C-A52A-C4CB9FB132C0}"/>
                </a:ext>
              </a:extLst>
            </p:cNvPr>
            <p:cNvSpPr/>
            <p:nvPr/>
          </p:nvSpPr>
          <p:spPr>
            <a:xfrm>
              <a:off x="6508751" y="419608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A046B54-92DE-C541-B864-8330A25495C1}"/>
              </a:ext>
            </a:extLst>
          </p:cNvPr>
          <p:cNvSpPr txBox="1"/>
          <p:nvPr/>
        </p:nvSpPr>
        <p:spPr>
          <a:xfrm>
            <a:off x="3964912" y="2520950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075B3C-7629-AB46-8430-F0AD03E307BD}"/>
              </a:ext>
            </a:extLst>
          </p:cNvPr>
          <p:cNvSpPr txBox="1"/>
          <p:nvPr/>
        </p:nvSpPr>
        <p:spPr>
          <a:xfrm>
            <a:off x="3964912" y="3215471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BCA40E5-FF68-BE4C-BAFC-12F6E60C2713}"/>
              </a:ext>
            </a:extLst>
          </p:cNvPr>
          <p:cNvSpPr txBox="1"/>
          <p:nvPr/>
        </p:nvSpPr>
        <p:spPr>
          <a:xfrm>
            <a:off x="3964912" y="3996987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995D667-8F8F-8A4F-B3D7-F1774D8D1DD5}"/>
              </a:ext>
            </a:extLst>
          </p:cNvPr>
          <p:cNvSpPr txBox="1"/>
          <p:nvPr/>
        </p:nvSpPr>
        <p:spPr>
          <a:xfrm>
            <a:off x="6453705" y="3233568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13C96-C8CB-B347-A9C2-BFBB8890C5DC}"/>
              </a:ext>
            </a:extLst>
          </p:cNvPr>
          <p:cNvSpPr txBox="1"/>
          <p:nvPr/>
        </p:nvSpPr>
        <p:spPr>
          <a:xfrm>
            <a:off x="6453705" y="3986827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509ED1-ABBB-414C-BBE4-7488728E9F26}"/>
              </a:ext>
            </a:extLst>
          </p:cNvPr>
          <p:cNvSpPr txBox="1"/>
          <p:nvPr/>
        </p:nvSpPr>
        <p:spPr>
          <a:xfrm>
            <a:off x="8926483" y="3240702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A3C579-F3ED-E640-B267-2588BBC0451B}"/>
              </a:ext>
            </a:extLst>
          </p:cNvPr>
          <p:cNvSpPr txBox="1"/>
          <p:nvPr/>
        </p:nvSpPr>
        <p:spPr>
          <a:xfrm>
            <a:off x="8926483" y="3996183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082E9BF-3655-7C4D-9494-82C8090BDD20}"/>
              </a:ext>
            </a:extLst>
          </p:cNvPr>
          <p:cNvSpPr txBox="1"/>
          <p:nvPr/>
        </p:nvSpPr>
        <p:spPr>
          <a:xfrm>
            <a:off x="6777560" y="2510452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85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92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68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827D35D-BF94-2144-BB5C-4381C7863FEC}"/>
              </a:ext>
            </a:extLst>
          </p:cNvPr>
          <p:cNvSpPr txBox="1"/>
          <p:nvPr/>
        </p:nvSpPr>
        <p:spPr>
          <a:xfrm>
            <a:off x="9255677" y="2494577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40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70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1315986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2D color images are 3D arrays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F11E742-4CCC-934E-BE5D-C798552460E3}"/>
              </a:ext>
            </a:extLst>
          </p:cNvPr>
          <p:cNvGrpSpPr/>
          <p:nvPr/>
        </p:nvGrpSpPr>
        <p:grpSpPr>
          <a:xfrm>
            <a:off x="490219" y="2459186"/>
            <a:ext cx="2252981" cy="2255054"/>
            <a:chOff x="1170939" y="2520950"/>
            <a:chExt cx="2252981" cy="225505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7D121ED-A2D1-204A-9B52-EBAB041D96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9912" b="24039"/>
            <a:stretch/>
          </p:blipFill>
          <p:spPr>
            <a:xfrm>
              <a:off x="1170939" y="2520950"/>
              <a:ext cx="2252981" cy="2255054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1607C9D-E56C-164A-A8BF-6E53F3AF31AA}"/>
                </a:ext>
              </a:extLst>
            </p:cNvPr>
            <p:cNvSpPr/>
            <p:nvPr/>
          </p:nvSpPr>
          <p:spPr>
            <a:xfrm>
              <a:off x="1181099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252F1EB-77A0-5644-8065-6CA5E148DD30}"/>
                </a:ext>
              </a:extLst>
            </p:cNvPr>
            <p:cNvSpPr/>
            <p:nvPr/>
          </p:nvSpPr>
          <p:spPr>
            <a:xfrm>
              <a:off x="1920240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1747681-9357-BF44-940B-590BB82637BE}"/>
                </a:ext>
              </a:extLst>
            </p:cNvPr>
            <p:cNvSpPr/>
            <p:nvPr/>
          </p:nvSpPr>
          <p:spPr>
            <a:xfrm>
              <a:off x="2659381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4DCC5D-EDD9-D146-B59F-D97B7F312921}"/>
                </a:ext>
              </a:extLst>
            </p:cNvPr>
            <p:cNvSpPr/>
            <p:nvPr/>
          </p:nvSpPr>
          <p:spPr>
            <a:xfrm>
              <a:off x="1181099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18EE8DE-63F0-EC4F-8056-F71FACEF9D8E}"/>
                </a:ext>
              </a:extLst>
            </p:cNvPr>
            <p:cNvSpPr/>
            <p:nvPr/>
          </p:nvSpPr>
          <p:spPr>
            <a:xfrm>
              <a:off x="1920240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57846A1-A637-154E-A9CE-CAA38645F58E}"/>
                </a:ext>
              </a:extLst>
            </p:cNvPr>
            <p:cNvSpPr/>
            <p:nvPr/>
          </p:nvSpPr>
          <p:spPr>
            <a:xfrm>
              <a:off x="2659381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41A822-506A-1E47-ABF6-34C28C6DF96B}"/>
                </a:ext>
              </a:extLst>
            </p:cNvPr>
            <p:cNvSpPr/>
            <p:nvPr/>
          </p:nvSpPr>
          <p:spPr>
            <a:xfrm>
              <a:off x="1181099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CA780-562E-AA46-924E-F5CF1AABDFC1}"/>
                </a:ext>
              </a:extLst>
            </p:cNvPr>
            <p:cNvSpPr/>
            <p:nvPr/>
          </p:nvSpPr>
          <p:spPr>
            <a:xfrm>
              <a:off x="1920240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F68D1EB-E351-144E-B21E-212DE89F8AE0}"/>
                </a:ext>
              </a:extLst>
            </p:cNvPr>
            <p:cNvSpPr/>
            <p:nvPr/>
          </p:nvSpPr>
          <p:spPr>
            <a:xfrm>
              <a:off x="2659381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585BB0C-9A91-424B-8C28-55CBFF9077DA}"/>
              </a:ext>
            </a:extLst>
          </p:cNvPr>
          <p:cNvGrpSpPr/>
          <p:nvPr/>
        </p:nvGrpSpPr>
        <p:grpSpPr>
          <a:xfrm>
            <a:off x="5238114" y="2208786"/>
            <a:ext cx="2217423" cy="2232660"/>
            <a:chOff x="5570219" y="3215471"/>
            <a:chExt cx="2217423" cy="2232660"/>
          </a:xfrm>
          <a:solidFill>
            <a:schemeClr val="bg1"/>
          </a:solidFill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1BC7AC0-B3A0-2943-AEAC-31FEB4272DEA}"/>
                </a:ext>
              </a:extLst>
            </p:cNvPr>
            <p:cNvSpPr/>
            <p:nvPr/>
          </p:nvSpPr>
          <p:spPr>
            <a:xfrm>
              <a:off x="5570219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FEA6A49-3590-3047-8429-3ED556AEDDD0}"/>
                </a:ext>
              </a:extLst>
            </p:cNvPr>
            <p:cNvSpPr/>
            <p:nvPr/>
          </p:nvSpPr>
          <p:spPr>
            <a:xfrm>
              <a:off x="6309360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FCDEA6B-AF75-514F-9A2B-1FB333D306B6}"/>
                </a:ext>
              </a:extLst>
            </p:cNvPr>
            <p:cNvSpPr/>
            <p:nvPr/>
          </p:nvSpPr>
          <p:spPr>
            <a:xfrm>
              <a:off x="7048501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42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2E75E3A-85DA-5D4D-B85E-A98DED649E8C}"/>
                </a:ext>
              </a:extLst>
            </p:cNvPr>
            <p:cNvSpPr/>
            <p:nvPr/>
          </p:nvSpPr>
          <p:spPr>
            <a:xfrm>
              <a:off x="5570219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B36847C-B7DB-C948-B6DB-6184DA470EB3}"/>
                </a:ext>
              </a:extLst>
            </p:cNvPr>
            <p:cNvSpPr/>
            <p:nvPr/>
          </p:nvSpPr>
          <p:spPr>
            <a:xfrm>
              <a:off x="6309360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0A8DCAD-D659-6F4D-A409-AED176305F3C}"/>
                </a:ext>
              </a:extLst>
            </p:cNvPr>
            <p:cNvSpPr/>
            <p:nvPr/>
          </p:nvSpPr>
          <p:spPr>
            <a:xfrm>
              <a:off x="7048501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1C3EC44-3E2C-984F-B510-ECBB2FCF6F88}"/>
                </a:ext>
              </a:extLst>
            </p:cNvPr>
            <p:cNvSpPr/>
            <p:nvPr/>
          </p:nvSpPr>
          <p:spPr>
            <a:xfrm>
              <a:off x="5570219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B26656C-37D7-C244-B287-7D074BED2333}"/>
                </a:ext>
              </a:extLst>
            </p:cNvPr>
            <p:cNvSpPr/>
            <p:nvPr/>
          </p:nvSpPr>
          <p:spPr>
            <a:xfrm>
              <a:off x="6309360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0B907EA-9B33-B84D-B834-BACEF843372B}"/>
                </a:ext>
              </a:extLst>
            </p:cNvPr>
            <p:cNvSpPr/>
            <p:nvPr/>
          </p:nvSpPr>
          <p:spPr>
            <a:xfrm>
              <a:off x="7048501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4822E8C-C1A1-BE47-BC43-7E793921039E}"/>
              </a:ext>
            </a:extLst>
          </p:cNvPr>
          <p:cNvGrpSpPr/>
          <p:nvPr/>
        </p:nvGrpSpPr>
        <p:grpSpPr>
          <a:xfrm>
            <a:off x="4838060" y="2616963"/>
            <a:ext cx="2217423" cy="2232660"/>
            <a:chOff x="5570219" y="3215471"/>
            <a:chExt cx="2217423" cy="2232660"/>
          </a:xfrm>
          <a:solidFill>
            <a:schemeClr val="bg1"/>
          </a:solidFill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4FA3BDA-744C-514E-B40F-5A3E5B55C559}"/>
                </a:ext>
              </a:extLst>
            </p:cNvPr>
            <p:cNvSpPr/>
            <p:nvPr/>
          </p:nvSpPr>
          <p:spPr>
            <a:xfrm>
              <a:off x="5570219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3A5C46D-7093-7C4A-9638-DDB05F3151C4}"/>
                </a:ext>
              </a:extLst>
            </p:cNvPr>
            <p:cNvSpPr/>
            <p:nvPr/>
          </p:nvSpPr>
          <p:spPr>
            <a:xfrm>
              <a:off x="6309360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92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DF0FD56-A417-7B41-8F6F-59BF7EDCFE83}"/>
                </a:ext>
              </a:extLst>
            </p:cNvPr>
            <p:cNvSpPr/>
            <p:nvPr/>
          </p:nvSpPr>
          <p:spPr>
            <a:xfrm>
              <a:off x="7048501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A1CFB08-3D87-AE4A-89F1-A10EE802866D}"/>
                </a:ext>
              </a:extLst>
            </p:cNvPr>
            <p:cNvSpPr/>
            <p:nvPr/>
          </p:nvSpPr>
          <p:spPr>
            <a:xfrm>
              <a:off x="5570219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BF236AB-F74E-DA4B-BAE3-226195CC0936}"/>
                </a:ext>
              </a:extLst>
            </p:cNvPr>
            <p:cNvSpPr/>
            <p:nvPr/>
          </p:nvSpPr>
          <p:spPr>
            <a:xfrm>
              <a:off x="6309360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E71699E9-221F-9545-8338-D6C8DD0EEEE6}"/>
                </a:ext>
              </a:extLst>
            </p:cNvPr>
            <p:cNvSpPr/>
            <p:nvPr/>
          </p:nvSpPr>
          <p:spPr>
            <a:xfrm>
              <a:off x="7048501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594FC72-B6FA-BB4D-A6E9-D18086F75EF4}"/>
                </a:ext>
              </a:extLst>
            </p:cNvPr>
            <p:cNvSpPr/>
            <p:nvPr/>
          </p:nvSpPr>
          <p:spPr>
            <a:xfrm>
              <a:off x="5570219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2BD88324-2849-6942-9330-D8D4842994B6}"/>
                </a:ext>
              </a:extLst>
            </p:cNvPr>
            <p:cNvSpPr/>
            <p:nvPr/>
          </p:nvSpPr>
          <p:spPr>
            <a:xfrm>
              <a:off x="6309360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6939A70-7B06-9C4B-B414-E5C6D466CF0B}"/>
                </a:ext>
              </a:extLst>
            </p:cNvPr>
            <p:cNvSpPr/>
            <p:nvPr/>
          </p:nvSpPr>
          <p:spPr>
            <a:xfrm>
              <a:off x="7048501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D2D6029-A30B-C346-BCE8-518AE6314A43}"/>
              </a:ext>
            </a:extLst>
          </p:cNvPr>
          <p:cNvGrpSpPr/>
          <p:nvPr/>
        </p:nvGrpSpPr>
        <p:grpSpPr>
          <a:xfrm>
            <a:off x="4298946" y="3091943"/>
            <a:ext cx="2217423" cy="2232660"/>
            <a:chOff x="5570219" y="3215471"/>
            <a:chExt cx="2217423" cy="2232660"/>
          </a:xfrm>
          <a:solidFill>
            <a:schemeClr val="bg1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395422F-7868-9B4E-A790-2F38584F1C62}"/>
                </a:ext>
              </a:extLst>
            </p:cNvPr>
            <p:cNvSpPr/>
            <p:nvPr/>
          </p:nvSpPr>
          <p:spPr>
            <a:xfrm>
              <a:off x="5570219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3D876BE-B466-EC40-8834-FF47B772F173}"/>
                </a:ext>
              </a:extLst>
            </p:cNvPr>
            <p:cNvSpPr/>
            <p:nvPr/>
          </p:nvSpPr>
          <p:spPr>
            <a:xfrm>
              <a:off x="7048501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0480611-BFD6-3A4B-B20B-447822255D06}"/>
                </a:ext>
              </a:extLst>
            </p:cNvPr>
            <p:cNvSpPr/>
            <p:nvPr/>
          </p:nvSpPr>
          <p:spPr>
            <a:xfrm>
              <a:off x="5570219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C623AD1-F06A-F142-8B1C-F2E19F8F41DF}"/>
                </a:ext>
              </a:extLst>
            </p:cNvPr>
            <p:cNvSpPr/>
            <p:nvPr/>
          </p:nvSpPr>
          <p:spPr>
            <a:xfrm>
              <a:off x="6309360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3A09DDD-7891-2F41-83EE-D1F306C646BF}"/>
                </a:ext>
              </a:extLst>
            </p:cNvPr>
            <p:cNvSpPr/>
            <p:nvPr/>
          </p:nvSpPr>
          <p:spPr>
            <a:xfrm>
              <a:off x="7048501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24BDCE8-8AA1-B640-948A-CD415FE78FDD}"/>
                </a:ext>
              </a:extLst>
            </p:cNvPr>
            <p:cNvSpPr/>
            <p:nvPr/>
          </p:nvSpPr>
          <p:spPr>
            <a:xfrm>
              <a:off x="5570219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773E9E8-60EF-5B4D-A511-AD71F4B6590A}"/>
                </a:ext>
              </a:extLst>
            </p:cNvPr>
            <p:cNvSpPr/>
            <p:nvPr/>
          </p:nvSpPr>
          <p:spPr>
            <a:xfrm>
              <a:off x="6309360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9EAAEDE-FD46-1F40-8CB4-D95947431C31}"/>
                </a:ext>
              </a:extLst>
            </p:cNvPr>
            <p:cNvSpPr/>
            <p:nvPr/>
          </p:nvSpPr>
          <p:spPr>
            <a:xfrm>
              <a:off x="7048501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170813B-4781-1644-AC2C-D88623394955}"/>
                </a:ext>
              </a:extLst>
            </p:cNvPr>
            <p:cNvSpPr/>
            <p:nvPr/>
          </p:nvSpPr>
          <p:spPr>
            <a:xfrm>
              <a:off x="6309360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85</a:t>
              </a: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BDCDD22-54CF-2B4D-BE8D-DA7D67A153CD}"/>
              </a:ext>
            </a:extLst>
          </p:cNvPr>
          <p:cNvCxnSpPr/>
          <p:nvPr/>
        </p:nvCxnSpPr>
        <p:spPr>
          <a:xfrm flipV="1">
            <a:off x="9245600" y="2616963"/>
            <a:ext cx="0" cy="169087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E680E40-408B-D948-9691-BB368E1CD85E}"/>
              </a:ext>
            </a:extLst>
          </p:cNvPr>
          <p:cNvCxnSpPr>
            <a:cxnSpLocks/>
          </p:cNvCxnSpPr>
          <p:nvPr/>
        </p:nvCxnSpPr>
        <p:spPr>
          <a:xfrm flipV="1">
            <a:off x="9235440" y="4319525"/>
            <a:ext cx="1778000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95FF6E2E-338B-3042-8664-595DF52A7D49}"/>
              </a:ext>
            </a:extLst>
          </p:cNvPr>
          <p:cNvCxnSpPr>
            <a:cxnSpLocks/>
          </p:cNvCxnSpPr>
          <p:nvPr/>
        </p:nvCxnSpPr>
        <p:spPr>
          <a:xfrm flipH="1">
            <a:off x="8422640" y="4331211"/>
            <a:ext cx="822960" cy="11567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F15D8F-B0A8-7C40-ABAC-4810DBDDDEF5}"/>
              </a:ext>
            </a:extLst>
          </p:cNvPr>
          <p:cNvSpPr txBox="1"/>
          <p:nvPr/>
        </p:nvSpPr>
        <p:spPr>
          <a:xfrm>
            <a:off x="9060293" y="2038220"/>
            <a:ext cx="3850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1ADDE4-421F-734F-AB85-70502D05B863}"/>
              </a:ext>
            </a:extLst>
          </p:cNvPr>
          <p:cNvSpPr txBox="1"/>
          <p:nvPr/>
        </p:nvSpPr>
        <p:spPr>
          <a:xfrm>
            <a:off x="10970571" y="3995717"/>
            <a:ext cx="39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0C9BED6-F8AB-F041-8B98-3D0455930CA4}"/>
              </a:ext>
            </a:extLst>
          </p:cNvPr>
          <p:cNvSpPr txBox="1"/>
          <p:nvPr/>
        </p:nvSpPr>
        <p:spPr>
          <a:xfrm>
            <a:off x="8060040" y="5397797"/>
            <a:ext cx="15871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 (color)</a:t>
            </a:r>
          </a:p>
        </p:txBody>
      </p:sp>
    </p:spTree>
    <p:extLst>
      <p:ext uri="{BB962C8B-B14F-4D97-AF65-F5344CB8AC3E}">
        <p14:creationId xmlns:p14="http://schemas.microsoft.com/office/powerpoint/2010/main" val="4022920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19445-314D-5D4B-A518-32B815BEE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348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Filters and Convolutions</a:t>
            </a:r>
          </a:p>
        </p:txBody>
      </p:sp>
    </p:spTree>
    <p:extLst>
      <p:ext uri="{BB962C8B-B14F-4D97-AF65-F5344CB8AC3E}">
        <p14:creationId xmlns:p14="http://schemas.microsoft.com/office/powerpoint/2010/main" val="2197225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Filters perform an operation on a</a:t>
            </a:r>
          </a:p>
          <a:p>
            <a:pPr algn="ctr"/>
            <a:r>
              <a:rPr lang="en-US" dirty="0"/>
              <a:t>subset of the array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77555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Filters perform an operation on a</a:t>
            </a:r>
          </a:p>
          <a:p>
            <a:pPr algn="ctr"/>
            <a:r>
              <a:rPr lang="en-US" dirty="0"/>
              <a:t>subset of the array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EBA729A2-F234-E54F-A5DE-8B84378F743E}"/>
              </a:ext>
            </a:extLst>
          </p:cNvPr>
          <p:cNvSpPr/>
          <p:nvPr/>
        </p:nvSpPr>
        <p:spPr>
          <a:xfrm>
            <a:off x="7747000" y="2657197"/>
            <a:ext cx="731520" cy="731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F4ED04C-8123-5F42-95B0-9E525E3A3B68}"/>
              </a:ext>
            </a:extLst>
          </p:cNvPr>
          <p:cNvSpPr/>
          <p:nvPr/>
        </p:nvSpPr>
        <p:spPr>
          <a:xfrm>
            <a:off x="723178" y="1925677"/>
            <a:ext cx="2193007" cy="2194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F7579BC-6CA8-FF41-8F87-992A8D0482FA}"/>
              </a:ext>
            </a:extLst>
          </p:cNvPr>
          <p:cNvCxnSpPr/>
          <p:nvPr/>
        </p:nvCxnSpPr>
        <p:spPr>
          <a:xfrm>
            <a:off x="2916185" y="1925677"/>
            <a:ext cx="4830815" cy="7315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BC7DC25-52FD-6942-B312-3C9569ADED27}"/>
              </a:ext>
            </a:extLst>
          </p:cNvPr>
          <p:cNvCxnSpPr>
            <a:cxnSpLocks/>
          </p:cNvCxnSpPr>
          <p:nvPr/>
        </p:nvCxnSpPr>
        <p:spPr>
          <a:xfrm flipV="1">
            <a:off x="2916185" y="3388717"/>
            <a:ext cx="4830815" cy="7315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A25F586-C58C-7B49-8020-958F1E28AD1E}"/>
              </a:ext>
            </a:extLst>
          </p:cNvPr>
          <p:cNvSpPr txBox="1"/>
          <p:nvPr/>
        </p:nvSpPr>
        <p:spPr>
          <a:xfrm>
            <a:off x="4817397" y="5930076"/>
            <a:ext cx="25638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3 x 3 Filter</a:t>
            </a:r>
          </a:p>
        </p:txBody>
      </p:sp>
    </p:spTree>
    <p:extLst>
      <p:ext uri="{BB962C8B-B14F-4D97-AF65-F5344CB8AC3E}">
        <p14:creationId xmlns:p14="http://schemas.microsoft.com/office/powerpoint/2010/main" val="1763846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Filters perform an operation on a</a:t>
            </a:r>
          </a:p>
          <a:p>
            <a:pPr algn="ctr"/>
            <a:r>
              <a:rPr lang="en-US" dirty="0"/>
              <a:t>subset of the array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1446513" y="1925677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A25F586-C58C-7B49-8020-958F1E28AD1E}"/>
              </a:ext>
            </a:extLst>
          </p:cNvPr>
          <p:cNvSpPr txBox="1"/>
          <p:nvPr/>
        </p:nvSpPr>
        <p:spPr>
          <a:xfrm>
            <a:off x="4817397" y="5930076"/>
            <a:ext cx="25638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3 x 3 Filter</a:t>
            </a:r>
          </a:p>
        </p:txBody>
      </p:sp>
    </p:spTree>
    <p:extLst>
      <p:ext uri="{BB962C8B-B14F-4D97-AF65-F5344CB8AC3E}">
        <p14:creationId xmlns:p14="http://schemas.microsoft.com/office/powerpoint/2010/main" val="2580566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Filters perform an operation on a</a:t>
            </a:r>
          </a:p>
          <a:p>
            <a:pPr algn="ctr"/>
            <a:r>
              <a:rPr lang="en-US" dirty="0"/>
              <a:t>subset of the array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2183495" y="1925677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A25F586-C58C-7B49-8020-958F1E28AD1E}"/>
              </a:ext>
            </a:extLst>
          </p:cNvPr>
          <p:cNvSpPr txBox="1"/>
          <p:nvPr/>
        </p:nvSpPr>
        <p:spPr>
          <a:xfrm>
            <a:off x="4817397" y="5930076"/>
            <a:ext cx="25638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3 x 3 Filter</a:t>
            </a:r>
          </a:p>
        </p:txBody>
      </p:sp>
    </p:spTree>
    <p:extLst>
      <p:ext uri="{BB962C8B-B14F-4D97-AF65-F5344CB8AC3E}">
        <p14:creationId xmlns:p14="http://schemas.microsoft.com/office/powerpoint/2010/main" val="33411727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723179" y="1925677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71867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19445-314D-5D4B-A518-32B815BEE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348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Images are Arrays</a:t>
            </a:r>
          </a:p>
        </p:txBody>
      </p:sp>
    </p:spTree>
    <p:extLst>
      <p:ext uri="{BB962C8B-B14F-4D97-AF65-F5344CB8AC3E}">
        <p14:creationId xmlns:p14="http://schemas.microsoft.com/office/powerpoint/2010/main" val="15500955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1446513" y="1925678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806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2183494" y="1925679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24308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2906828" y="1925679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79152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723179" y="2657197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77821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275946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But what about the edges?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5017B21-1892-B044-9B87-5563F8A6A42E}"/>
              </a:ext>
            </a:extLst>
          </p:cNvPr>
          <p:cNvGrpSpPr/>
          <p:nvPr/>
        </p:nvGrpSpPr>
        <p:grpSpPr>
          <a:xfrm>
            <a:off x="723333" y="1194157"/>
            <a:ext cx="7755342" cy="2194560"/>
            <a:chOff x="1473809" y="1925677"/>
            <a:chExt cx="7755342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2FFFB47-CA09-3E45-9A21-0C5A27BD8488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98B0B54-8052-A846-8671-87B055B3B85B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A8F2612-FD79-3F43-A4F5-440604BF3A75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5160A772-AC75-E144-83DF-4D1BFABF6C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07914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153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232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112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136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68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44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237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68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69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185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153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44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251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111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198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95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95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251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84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121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148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68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68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153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44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95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6B74977-319A-9846-BAFD-E3EF7EFA26E2}"/>
              </a:ext>
            </a:extLst>
          </p:cNvPr>
          <p:cNvSpPr txBox="1"/>
          <p:nvPr/>
        </p:nvSpPr>
        <p:spPr>
          <a:xfrm>
            <a:off x="6431187" y="5916428"/>
            <a:ext cx="56158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‘Edge’/’Extend’ padding</a:t>
            </a:r>
          </a:p>
        </p:txBody>
      </p:sp>
    </p:spTree>
    <p:extLst>
      <p:ext uri="{BB962C8B-B14F-4D97-AF65-F5344CB8AC3E}">
        <p14:creationId xmlns:p14="http://schemas.microsoft.com/office/powerpoint/2010/main" val="36086743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6B74977-319A-9846-BAFD-E3EF7EFA26E2}"/>
              </a:ext>
            </a:extLst>
          </p:cNvPr>
          <p:cNvSpPr txBox="1"/>
          <p:nvPr/>
        </p:nvSpPr>
        <p:spPr>
          <a:xfrm>
            <a:off x="6366199" y="5796238"/>
            <a:ext cx="54478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B050"/>
                </a:solidFill>
              </a:rPr>
              <a:t>‘Constant’/’zero’ padding</a:t>
            </a:r>
          </a:p>
        </p:txBody>
      </p:sp>
    </p:spTree>
    <p:extLst>
      <p:ext uri="{BB962C8B-B14F-4D97-AF65-F5344CB8AC3E}">
        <p14:creationId xmlns:p14="http://schemas.microsoft.com/office/powerpoint/2010/main" val="1423611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4EDF07C8-CFF6-2D42-9031-CCEA10E11E15}"/>
              </a:ext>
            </a:extLst>
          </p:cNvPr>
          <p:cNvGrpSpPr/>
          <p:nvPr/>
        </p:nvGrpSpPr>
        <p:grpSpPr>
          <a:xfrm>
            <a:off x="401096" y="1180510"/>
            <a:ext cx="7755342" cy="2194560"/>
            <a:chOff x="1473809" y="1925677"/>
            <a:chExt cx="7755342" cy="2194560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114AED8F-1728-1749-8057-91AC8E8AF490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B09F4210-D542-CC4C-9A36-AF3E44A1D75E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1581B5E-1313-4747-ABEC-8E2F7FF8A13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171E131-50BF-B343-8A7D-785DFCFD2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07058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4EDF07C8-CFF6-2D42-9031-CCEA10E11E15}"/>
              </a:ext>
            </a:extLst>
          </p:cNvPr>
          <p:cNvGrpSpPr/>
          <p:nvPr/>
        </p:nvGrpSpPr>
        <p:grpSpPr>
          <a:xfrm>
            <a:off x="1138077" y="1166862"/>
            <a:ext cx="7755342" cy="2194560"/>
            <a:chOff x="1473809" y="1925677"/>
            <a:chExt cx="7755342" cy="2194560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114AED8F-1728-1749-8057-91AC8E8AF490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B09F4210-D542-CC4C-9A36-AF3E44A1D75E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1581B5E-1313-4747-ABEC-8E2F7FF8A13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171E131-50BF-B343-8A7D-785DFCFD2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858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C3669-FBE9-4043-8DD1-417818D5CB62}"/>
              </a:ext>
            </a:extLst>
          </p:cNvPr>
          <p:cNvSpPr txBox="1"/>
          <p:nvPr/>
        </p:nvSpPr>
        <p:spPr>
          <a:xfrm>
            <a:off x="2915920" y="2208034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1D array:</a:t>
            </a:r>
          </a:p>
          <a:p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2915920" y="3834677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2D array:</a:t>
            </a:r>
          </a:p>
          <a:p>
            <a:endParaRPr lang="en-US" sz="36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7BE9CB-08BC-4E4B-B91F-84B5544FE515}"/>
              </a:ext>
            </a:extLst>
          </p:cNvPr>
          <p:cNvGrpSpPr/>
          <p:nvPr/>
        </p:nvGrpSpPr>
        <p:grpSpPr>
          <a:xfrm>
            <a:off x="5811520" y="2197874"/>
            <a:ext cx="2194560" cy="731520"/>
            <a:chOff x="5811520" y="2208034"/>
            <a:chExt cx="2194560" cy="7315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0CEC51-18BB-7F4A-ADCC-45310BF787C0}"/>
                </a:ext>
              </a:extLst>
            </p:cNvPr>
            <p:cNvSpPr/>
            <p:nvPr/>
          </p:nvSpPr>
          <p:spPr>
            <a:xfrm>
              <a:off x="5811520" y="22080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2ED6A67-7BC2-0441-9192-60EA9141AD81}"/>
                </a:ext>
              </a:extLst>
            </p:cNvPr>
            <p:cNvSpPr/>
            <p:nvPr/>
          </p:nvSpPr>
          <p:spPr>
            <a:xfrm>
              <a:off x="6543040" y="22080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B012D8-3211-3442-8C62-CECAD1298A0E}"/>
                </a:ext>
              </a:extLst>
            </p:cNvPr>
            <p:cNvSpPr/>
            <p:nvPr/>
          </p:nvSpPr>
          <p:spPr>
            <a:xfrm>
              <a:off x="7274560" y="22080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5811520" y="3488194"/>
            <a:ext cx="2194560" cy="1463040"/>
            <a:chOff x="5811520" y="3488194"/>
            <a:chExt cx="2194560" cy="146304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4E97C6F-D2FB-3C4E-B0DD-D26C9681A545}"/>
              </a:ext>
            </a:extLst>
          </p:cNvPr>
          <p:cNvSpPr txBox="1"/>
          <p:nvPr/>
        </p:nvSpPr>
        <p:spPr>
          <a:xfrm>
            <a:off x="5967928" y="221142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872B79-53BE-E84B-9328-3495C4DE7FA0}"/>
              </a:ext>
            </a:extLst>
          </p:cNvPr>
          <p:cNvSpPr txBox="1"/>
          <p:nvPr/>
        </p:nvSpPr>
        <p:spPr>
          <a:xfrm>
            <a:off x="6699448" y="221142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5749FB-1FD6-A447-9A2B-DF26B75EADD4}"/>
              </a:ext>
            </a:extLst>
          </p:cNvPr>
          <p:cNvSpPr txBox="1"/>
          <p:nvPr/>
        </p:nvSpPr>
        <p:spPr>
          <a:xfrm>
            <a:off x="7448212" y="221142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5967928" y="354374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6699448" y="354374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7448212" y="354374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5967928" y="426230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6699448" y="426230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7448212" y="426230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421085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3821287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3 x 3 Max Filter with zero-padding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52973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52973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</p:grp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271505C-48B6-E444-A15A-962558A23F40}"/>
              </a:ext>
            </a:extLst>
          </p:cNvPr>
          <p:cNvCxnSpPr/>
          <p:nvPr/>
        </p:nvCxnSpPr>
        <p:spPr>
          <a:xfrm>
            <a:off x="5581934" y="3725839"/>
            <a:ext cx="95534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362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5D973-E12D-8446-8ADD-51006D061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370" y="140254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Many types of filters</a:t>
            </a:r>
          </a:p>
          <a:p>
            <a:pPr lvl="1"/>
            <a:r>
              <a:rPr lang="en-US" sz="3200" dirty="0"/>
              <a:t>e.g., Max, Min, Median, Standard Deviation, etc.</a:t>
            </a:r>
          </a:p>
          <a:p>
            <a:pPr lvl="1"/>
            <a:r>
              <a:rPr lang="en-US" sz="3200" dirty="0"/>
              <a:t>Can also filter with convolutions – we’ll cover that next!</a:t>
            </a:r>
          </a:p>
          <a:p>
            <a:r>
              <a:rPr lang="en-US" sz="3600" dirty="0"/>
              <a:t>Why filters?</a:t>
            </a:r>
          </a:p>
          <a:p>
            <a:pPr lvl="1"/>
            <a:r>
              <a:rPr lang="en-US" sz="3200" dirty="0"/>
              <a:t>Smooth image to reduce effects of noise</a:t>
            </a:r>
          </a:p>
          <a:p>
            <a:pPr lvl="1"/>
            <a:r>
              <a:rPr lang="en-US" sz="3200" dirty="0"/>
              <a:t>‘Grow’ light or dark areas</a:t>
            </a:r>
          </a:p>
          <a:p>
            <a:pPr lvl="1"/>
            <a:r>
              <a:rPr lang="en-US" sz="3200" dirty="0"/>
              <a:t>Highlight regions of interest</a:t>
            </a:r>
          </a:p>
          <a:p>
            <a:pPr lvl="1"/>
            <a:r>
              <a:rPr lang="en-US" sz="3200" dirty="0"/>
              <a:t>Calculate features</a:t>
            </a:r>
          </a:p>
        </p:txBody>
      </p:sp>
    </p:spTree>
    <p:extLst>
      <p:ext uri="{BB962C8B-B14F-4D97-AF65-F5344CB8AC3E}">
        <p14:creationId xmlns:p14="http://schemas.microsoft.com/office/powerpoint/2010/main" val="34413894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955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Convolutions transform an array</a:t>
            </a:r>
          </a:p>
          <a:p>
            <a:pPr algn="ctr"/>
            <a:r>
              <a:rPr lang="en-US" dirty="0"/>
              <a:t>using another array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2F9CDC48-BE34-0348-9A52-F06EA9FFAD1D}"/>
              </a:ext>
            </a:extLst>
          </p:cNvPr>
          <p:cNvGrpSpPr/>
          <p:nvPr/>
        </p:nvGrpSpPr>
        <p:grpSpPr>
          <a:xfrm>
            <a:off x="1364625" y="2069170"/>
            <a:ext cx="2194560" cy="2194560"/>
            <a:chOff x="723179" y="1407060"/>
            <a:chExt cx="2194560" cy="21945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72317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145469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218621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72317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145469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218621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72317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145469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218621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CAF2B51-71BB-784E-B085-B9BFF1649386}"/>
              </a:ext>
            </a:extLst>
          </p:cNvPr>
          <p:cNvGrpSpPr/>
          <p:nvPr/>
        </p:nvGrpSpPr>
        <p:grpSpPr>
          <a:xfrm>
            <a:off x="5179475" y="2069170"/>
            <a:ext cx="2194560" cy="2194560"/>
            <a:chOff x="5431885" y="4196207"/>
            <a:chExt cx="2194560" cy="21945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DD598B2-43BB-974E-9436-353ECA605AFF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356E68D-D666-5C46-B650-5EE5386DE3A0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506F4F-004D-F844-B2D4-027EE384DDD3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22AED36-98F3-784F-8F85-E57114DE3061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BAA72B8-B719-9A4D-9B2A-98A565A748D5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-8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DAD2819-6C3F-1E4C-9817-068F15DA7BC8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B42EF4-C7E7-5344-9645-DF25AFA6414E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B0B7F3E-2623-144A-82D8-8241A1325FB7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8E084B9-4785-9C46-A8A4-BE79D0CEBB0E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9AC050D-2BCE-7C46-AC5F-39E5C9B08853}"/>
              </a:ext>
            </a:extLst>
          </p:cNvPr>
          <p:cNvSpPr txBox="1"/>
          <p:nvPr/>
        </p:nvSpPr>
        <p:spPr>
          <a:xfrm>
            <a:off x="4968156" y="4496911"/>
            <a:ext cx="30396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You will see this called:</a:t>
            </a:r>
          </a:p>
          <a:p>
            <a:r>
              <a:rPr lang="en-US" sz="2400" dirty="0"/>
              <a:t>-kernel</a:t>
            </a:r>
          </a:p>
          <a:p>
            <a:r>
              <a:rPr lang="en-US" sz="2400" dirty="0"/>
              <a:t>-convolution matrix</a:t>
            </a:r>
          </a:p>
          <a:p>
            <a:r>
              <a:rPr lang="en-US" sz="2400" dirty="0"/>
              <a:t>-mask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C6D2BF6-28B9-9C41-8FED-D42B6C59EF2A}"/>
              </a:ext>
            </a:extLst>
          </p:cNvPr>
          <p:cNvSpPr txBox="1"/>
          <p:nvPr/>
        </p:nvSpPr>
        <p:spPr>
          <a:xfrm>
            <a:off x="4215359" y="2947915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9DADE1C-50C3-0F4F-B391-B060D4965778}"/>
              </a:ext>
            </a:extLst>
          </p:cNvPr>
          <p:cNvSpPr txBox="1"/>
          <p:nvPr/>
        </p:nvSpPr>
        <p:spPr>
          <a:xfrm>
            <a:off x="8325608" y="2784139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6EC5022-0834-114C-BBC3-AE0C8F24023A}"/>
              </a:ext>
            </a:extLst>
          </p:cNvPr>
          <p:cNvSpPr/>
          <p:nvPr/>
        </p:nvSpPr>
        <p:spPr>
          <a:xfrm>
            <a:off x="9270162" y="2822060"/>
            <a:ext cx="731520" cy="7315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10563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955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Convolutions transform an array</a:t>
            </a:r>
          </a:p>
          <a:p>
            <a:pPr algn="ctr"/>
            <a:r>
              <a:rPr lang="en-US" dirty="0"/>
              <a:t>using another array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2F9CDC48-BE34-0348-9A52-F06EA9FFAD1D}"/>
              </a:ext>
            </a:extLst>
          </p:cNvPr>
          <p:cNvGrpSpPr/>
          <p:nvPr/>
        </p:nvGrpSpPr>
        <p:grpSpPr>
          <a:xfrm>
            <a:off x="1364625" y="2069170"/>
            <a:ext cx="2194560" cy="2194560"/>
            <a:chOff x="723179" y="1407060"/>
            <a:chExt cx="2194560" cy="21945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72317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145469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218621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72317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145469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218621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72317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145469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218621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CAF2B51-71BB-784E-B085-B9BFF1649386}"/>
              </a:ext>
            </a:extLst>
          </p:cNvPr>
          <p:cNvGrpSpPr/>
          <p:nvPr/>
        </p:nvGrpSpPr>
        <p:grpSpPr>
          <a:xfrm>
            <a:off x="5179475" y="2069170"/>
            <a:ext cx="2194560" cy="2194560"/>
            <a:chOff x="5431885" y="4196207"/>
            <a:chExt cx="2194560" cy="21945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DD598B2-43BB-974E-9436-353ECA605AFF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356E68D-D666-5C46-B650-5EE5386DE3A0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506F4F-004D-F844-B2D4-027EE384DDD3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22AED36-98F3-784F-8F85-E57114DE3061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BAA72B8-B719-9A4D-9B2A-98A565A748D5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-8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DAD2819-6C3F-1E4C-9817-068F15DA7BC8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B42EF4-C7E7-5344-9645-DF25AFA6414E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B0B7F3E-2623-144A-82D8-8241A1325FB7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8E084B9-4785-9C46-A8A4-BE79D0CEBB0E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0C6D2BF6-28B9-9C41-8FED-D42B6C59EF2A}"/>
              </a:ext>
            </a:extLst>
          </p:cNvPr>
          <p:cNvSpPr txBox="1"/>
          <p:nvPr/>
        </p:nvSpPr>
        <p:spPr>
          <a:xfrm>
            <a:off x="4215359" y="2947915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9DADE1C-50C3-0F4F-B391-B060D4965778}"/>
              </a:ext>
            </a:extLst>
          </p:cNvPr>
          <p:cNvSpPr txBox="1"/>
          <p:nvPr/>
        </p:nvSpPr>
        <p:spPr>
          <a:xfrm>
            <a:off x="8325608" y="2784139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6EC5022-0834-114C-BBC3-AE0C8F24023A}"/>
              </a:ext>
            </a:extLst>
          </p:cNvPr>
          <p:cNvSpPr/>
          <p:nvPr/>
        </p:nvSpPr>
        <p:spPr>
          <a:xfrm>
            <a:off x="9270162" y="2822060"/>
            <a:ext cx="731520" cy="7315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E3790-1912-5644-B7ED-C896CDFC7933}"/>
              </a:ext>
            </a:extLst>
          </p:cNvPr>
          <p:cNvSpPr txBox="1"/>
          <p:nvPr/>
        </p:nvSpPr>
        <p:spPr>
          <a:xfrm>
            <a:off x="819015" y="4661411"/>
            <a:ext cx="1005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(44 x 1) + (237 x 1) + (68 x 1) + (251 x 1) + (150 x -8) + (238 x 1) +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(111 x 1) + (198 x 1) + (73 x 1) </a:t>
            </a:r>
          </a:p>
        </p:txBody>
      </p:sp>
    </p:spTree>
    <p:extLst>
      <p:ext uri="{BB962C8B-B14F-4D97-AF65-F5344CB8AC3E}">
        <p14:creationId xmlns:p14="http://schemas.microsoft.com/office/powerpoint/2010/main" val="28298810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955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Convolutions transform an array</a:t>
            </a:r>
          </a:p>
          <a:p>
            <a:pPr algn="ctr"/>
            <a:r>
              <a:rPr lang="en-US" dirty="0"/>
              <a:t>using another array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2F9CDC48-BE34-0348-9A52-F06EA9FFAD1D}"/>
              </a:ext>
            </a:extLst>
          </p:cNvPr>
          <p:cNvGrpSpPr/>
          <p:nvPr/>
        </p:nvGrpSpPr>
        <p:grpSpPr>
          <a:xfrm>
            <a:off x="1364625" y="2069170"/>
            <a:ext cx="2194560" cy="2194560"/>
            <a:chOff x="723179" y="1407060"/>
            <a:chExt cx="2194560" cy="21945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72317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145469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218621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72317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145469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218621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72317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145469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218621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CAF2B51-71BB-784E-B085-B9BFF1649386}"/>
              </a:ext>
            </a:extLst>
          </p:cNvPr>
          <p:cNvGrpSpPr/>
          <p:nvPr/>
        </p:nvGrpSpPr>
        <p:grpSpPr>
          <a:xfrm>
            <a:off x="5179475" y="2069170"/>
            <a:ext cx="2194560" cy="2194560"/>
            <a:chOff x="5431885" y="4196207"/>
            <a:chExt cx="2194560" cy="21945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DD598B2-43BB-974E-9436-353ECA605AFF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356E68D-D666-5C46-B650-5EE5386DE3A0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506F4F-004D-F844-B2D4-027EE384DDD3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22AED36-98F3-784F-8F85-E57114DE3061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BAA72B8-B719-9A4D-9B2A-98A565A748D5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-8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DAD2819-6C3F-1E4C-9817-068F15DA7BC8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B42EF4-C7E7-5344-9645-DF25AFA6414E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B0B7F3E-2623-144A-82D8-8241A1325FB7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8E084B9-4785-9C46-A8A4-BE79D0CEBB0E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0C6D2BF6-28B9-9C41-8FED-D42B6C59EF2A}"/>
              </a:ext>
            </a:extLst>
          </p:cNvPr>
          <p:cNvSpPr txBox="1"/>
          <p:nvPr/>
        </p:nvSpPr>
        <p:spPr>
          <a:xfrm>
            <a:off x="4215359" y="2947915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9DADE1C-50C3-0F4F-B391-B060D4965778}"/>
              </a:ext>
            </a:extLst>
          </p:cNvPr>
          <p:cNvSpPr txBox="1"/>
          <p:nvPr/>
        </p:nvSpPr>
        <p:spPr>
          <a:xfrm>
            <a:off x="8325608" y="2784139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6EC5022-0834-114C-BBC3-AE0C8F24023A}"/>
              </a:ext>
            </a:extLst>
          </p:cNvPr>
          <p:cNvSpPr/>
          <p:nvPr/>
        </p:nvSpPr>
        <p:spPr>
          <a:xfrm>
            <a:off x="9270162" y="2822060"/>
            <a:ext cx="731520" cy="7315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E3790-1912-5644-B7ED-C896CDFC7933}"/>
              </a:ext>
            </a:extLst>
          </p:cNvPr>
          <p:cNvSpPr txBox="1"/>
          <p:nvPr/>
        </p:nvSpPr>
        <p:spPr>
          <a:xfrm>
            <a:off x="819015" y="4661411"/>
            <a:ext cx="1005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(44 x 1) + (237 x 1) + (68 x 1) + (251 x 1) + (150 x -8) + (238 x 1) +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(111 x 1) + (198 x 1) + (73 x 1)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248272-71A3-9A45-BEBA-6CC710BFE0AA}"/>
              </a:ext>
            </a:extLst>
          </p:cNvPr>
          <p:cNvSpPr txBox="1"/>
          <p:nvPr/>
        </p:nvSpPr>
        <p:spPr>
          <a:xfrm>
            <a:off x="2136689" y="5640892"/>
            <a:ext cx="10055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44 + 237 + 68 + 251 - 1200 + 238 + 111 + 198 + 73 = 20</a:t>
            </a:r>
          </a:p>
        </p:txBody>
      </p:sp>
    </p:spTree>
    <p:extLst>
      <p:ext uri="{BB962C8B-B14F-4D97-AF65-F5344CB8AC3E}">
        <p14:creationId xmlns:p14="http://schemas.microsoft.com/office/powerpoint/2010/main" val="35716434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28276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066863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28276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96605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5A3337-7B1E-B040-91C3-570FFD693EEB}"/>
              </a:ext>
            </a:extLst>
          </p:cNvPr>
          <p:cNvGrpSpPr/>
          <p:nvPr/>
        </p:nvGrpSpPr>
        <p:grpSpPr>
          <a:xfrm>
            <a:off x="441825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D20C184-DAE3-1C48-9074-8BD72F19B40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F56133-EE05-F741-A785-0DE470986F86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A45D3DB-A723-984F-83FF-E4063C53C505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434104D-B90B-3D41-86DF-2D812CF0C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59594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5A3337-7B1E-B040-91C3-570FFD693EEB}"/>
              </a:ext>
            </a:extLst>
          </p:cNvPr>
          <p:cNvGrpSpPr/>
          <p:nvPr/>
        </p:nvGrpSpPr>
        <p:grpSpPr>
          <a:xfrm>
            <a:off x="441827" y="295261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D20C184-DAE3-1C48-9074-8BD72F19B40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F56133-EE05-F741-A785-0DE470986F86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A45D3DB-A723-984F-83FF-E4063C53C505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434104D-B90B-3D41-86DF-2D812CF0C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1928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6396792" y="228115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5949752" y="280942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3028752" y="301840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5598160" y="332563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5754568" y="338118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6486088" y="338118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7234852" y="338118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5754568" y="409974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6486088" y="409974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7234852" y="409974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642212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5A3337-7B1E-B040-91C3-570FFD693EEB}"/>
              </a:ext>
            </a:extLst>
          </p:cNvPr>
          <p:cNvGrpSpPr/>
          <p:nvPr/>
        </p:nvGrpSpPr>
        <p:grpSpPr>
          <a:xfrm>
            <a:off x="2636385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D20C184-DAE3-1C48-9074-8BD72F19B40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F56133-EE05-F741-A785-0DE470986F86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A45D3DB-A723-984F-83FF-E4063C53C505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434104D-B90B-3D41-86DF-2D812CF0C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095647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02992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5658062-817A-5B48-9E70-5B1CF9EA7105}"/>
              </a:ext>
            </a:extLst>
          </p:cNvPr>
          <p:cNvGrpSpPr/>
          <p:nvPr/>
        </p:nvGrpSpPr>
        <p:grpSpPr>
          <a:xfrm>
            <a:off x="1173347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8971CDE-F966-3A49-A800-1357C8E3E46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5687B3E3-3045-F64B-9A31-AFB21EAAFB1F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650F6FE-4FA0-3941-B471-834C953BD54D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AAFAF50-52E8-4A49-83E4-15312728E6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00113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5658062-817A-5B48-9E70-5B1CF9EA7105}"/>
              </a:ext>
            </a:extLst>
          </p:cNvPr>
          <p:cNvGrpSpPr/>
          <p:nvPr/>
        </p:nvGrpSpPr>
        <p:grpSpPr>
          <a:xfrm>
            <a:off x="1173347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8971CDE-F966-3A49-A800-1357C8E3E46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5687B3E3-3045-F64B-9A31-AFB21EAAFB1F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650F6FE-4FA0-3941-B471-834C953BD54D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AAFAF50-52E8-4A49-83E4-15312728E6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63F51401-FDF5-B942-A106-A9F50115C828}"/>
              </a:ext>
            </a:extLst>
          </p:cNvPr>
          <p:cNvSpPr txBox="1"/>
          <p:nvPr/>
        </p:nvSpPr>
        <p:spPr>
          <a:xfrm>
            <a:off x="7885655" y="5656030"/>
            <a:ext cx="33403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255 + 255 + 255 = 765</a:t>
            </a:r>
          </a:p>
        </p:txBody>
      </p:sp>
    </p:spTree>
    <p:extLst>
      <p:ext uri="{BB962C8B-B14F-4D97-AF65-F5344CB8AC3E}">
        <p14:creationId xmlns:p14="http://schemas.microsoft.com/office/powerpoint/2010/main" val="20058157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58397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Vertical edge detector using</a:t>
            </a:r>
          </a:p>
          <a:p>
            <a:pPr algn="ctr"/>
            <a:r>
              <a:rPr lang="en-US" dirty="0"/>
              <a:t>Extend/Edge padding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58962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A26C-8F0F-FD4A-AD35-722809375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on binary operations</a:t>
            </a:r>
          </a:p>
        </p:txBody>
      </p:sp>
    </p:spTree>
    <p:extLst>
      <p:ext uri="{BB962C8B-B14F-4D97-AF65-F5344CB8AC3E}">
        <p14:creationId xmlns:p14="http://schemas.microsoft.com/office/powerpoint/2010/main" val="5828070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A26C-8F0F-FD4A-AD35-722809375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on labeling connected regions</a:t>
            </a:r>
          </a:p>
        </p:txBody>
      </p:sp>
    </p:spTree>
    <p:extLst>
      <p:ext uri="{BB962C8B-B14F-4D97-AF65-F5344CB8AC3E}">
        <p14:creationId xmlns:p14="http://schemas.microsoft.com/office/powerpoint/2010/main" val="513755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57133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25A2716-A95B-3B41-A561-B4E30129DE52}"/>
              </a:ext>
            </a:extLst>
          </p:cNvPr>
          <p:cNvSpPr txBox="1"/>
          <p:nvPr/>
        </p:nvSpPr>
        <p:spPr>
          <a:xfrm>
            <a:off x="3337560" y="5388863"/>
            <a:ext cx="616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These red cells are adjacent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32389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25A2716-A95B-3B41-A561-B4E30129DE52}"/>
              </a:ext>
            </a:extLst>
          </p:cNvPr>
          <p:cNvSpPr txBox="1"/>
          <p:nvPr/>
        </p:nvSpPr>
        <p:spPr>
          <a:xfrm>
            <a:off x="3337560" y="5388863"/>
            <a:ext cx="616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These are also adjacent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93035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25A2716-A95B-3B41-A561-B4E30129DE52}"/>
              </a:ext>
            </a:extLst>
          </p:cNvPr>
          <p:cNvSpPr txBox="1"/>
          <p:nvPr/>
        </p:nvSpPr>
        <p:spPr>
          <a:xfrm>
            <a:off x="3337560" y="5388863"/>
            <a:ext cx="616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These are also adjacent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01990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Grayscale images are 2D arrays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557487-48EB-2C49-BFD2-4C63EC38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2555240"/>
            <a:ext cx="1977390" cy="263652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B44154-8141-D141-BC6E-6FB9D2BF88D8}"/>
              </a:ext>
            </a:extLst>
          </p:cNvPr>
          <p:cNvCxnSpPr/>
          <p:nvPr/>
        </p:nvCxnSpPr>
        <p:spPr>
          <a:xfrm flipV="1">
            <a:off x="2540000" y="1981200"/>
            <a:ext cx="5527040" cy="1168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965DDC3-F2CF-204C-B916-3210390ECB7F}"/>
              </a:ext>
            </a:extLst>
          </p:cNvPr>
          <p:cNvCxnSpPr>
            <a:cxnSpLocks/>
          </p:cNvCxnSpPr>
          <p:nvPr/>
        </p:nvCxnSpPr>
        <p:spPr>
          <a:xfrm>
            <a:off x="2540000" y="3149600"/>
            <a:ext cx="5521960" cy="980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9E6797-1A85-9340-B08E-514C235BAD0D}"/>
              </a:ext>
            </a:extLst>
          </p:cNvPr>
          <p:cNvGrpSpPr/>
          <p:nvPr/>
        </p:nvGrpSpPr>
        <p:grpSpPr>
          <a:xfrm>
            <a:off x="8064500" y="1981200"/>
            <a:ext cx="2197100" cy="2194560"/>
            <a:chOff x="8064500" y="1981200"/>
            <a:chExt cx="2197100" cy="2194560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5B51CA57-397E-0B43-8088-56AE5FDDD39C}"/>
                </a:ext>
              </a:extLst>
            </p:cNvPr>
            <p:cNvSpPr/>
            <p:nvPr/>
          </p:nvSpPr>
          <p:spPr>
            <a:xfrm>
              <a:off x="8067040" y="1981200"/>
              <a:ext cx="731520" cy="73152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A84759F-8D3F-D448-9140-2C5821632D32}"/>
                </a:ext>
              </a:extLst>
            </p:cNvPr>
            <p:cNvSpPr/>
            <p:nvPr/>
          </p:nvSpPr>
          <p:spPr>
            <a:xfrm>
              <a:off x="8798560" y="1981200"/>
              <a:ext cx="731520" cy="731520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DADF415-E1D6-C74F-AACF-BD9E6BC5E86F}"/>
                </a:ext>
              </a:extLst>
            </p:cNvPr>
            <p:cNvSpPr/>
            <p:nvPr/>
          </p:nvSpPr>
          <p:spPr>
            <a:xfrm>
              <a:off x="9530080" y="1981200"/>
              <a:ext cx="731520" cy="731520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0A99150-DBE3-554A-A9C7-0720A80602B8}"/>
                </a:ext>
              </a:extLst>
            </p:cNvPr>
            <p:cNvSpPr/>
            <p:nvPr/>
          </p:nvSpPr>
          <p:spPr>
            <a:xfrm>
              <a:off x="8067040" y="2712720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B6A7F44E-D0C6-3B4D-953A-C4F860F6C82B}"/>
                </a:ext>
              </a:extLst>
            </p:cNvPr>
            <p:cNvSpPr/>
            <p:nvPr/>
          </p:nvSpPr>
          <p:spPr>
            <a:xfrm>
              <a:off x="8798560" y="2712720"/>
              <a:ext cx="731520" cy="731520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820B652-EDE2-C449-AA25-4DE826C8E0A3}"/>
                </a:ext>
              </a:extLst>
            </p:cNvPr>
            <p:cNvSpPr/>
            <p:nvPr/>
          </p:nvSpPr>
          <p:spPr>
            <a:xfrm>
              <a:off x="9530080" y="2712720"/>
              <a:ext cx="731520" cy="731520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AFA89EF4-F1C2-7544-868D-09F9EF333409}"/>
                </a:ext>
              </a:extLst>
            </p:cNvPr>
            <p:cNvSpPr/>
            <p:nvPr/>
          </p:nvSpPr>
          <p:spPr>
            <a:xfrm>
              <a:off x="8064500" y="3444240"/>
              <a:ext cx="731520" cy="731520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1741DF5B-52AE-D74D-9CD4-460ED04254DC}"/>
                </a:ext>
              </a:extLst>
            </p:cNvPr>
            <p:cNvSpPr/>
            <p:nvPr/>
          </p:nvSpPr>
          <p:spPr>
            <a:xfrm>
              <a:off x="8796020" y="3444240"/>
              <a:ext cx="731520" cy="73152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69E80EE5-C355-9449-B4A6-82B9EDF02A12}"/>
                </a:ext>
              </a:extLst>
            </p:cNvPr>
            <p:cNvSpPr/>
            <p:nvPr/>
          </p:nvSpPr>
          <p:spPr>
            <a:xfrm>
              <a:off x="9527540" y="3444240"/>
              <a:ext cx="731520" cy="73152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245C5200-3A2C-7E4D-8A55-8445C137D804}"/>
              </a:ext>
            </a:extLst>
          </p:cNvPr>
          <p:cNvSpPr txBox="1"/>
          <p:nvPr/>
        </p:nvSpPr>
        <p:spPr>
          <a:xfrm>
            <a:off x="8150860" y="4470400"/>
            <a:ext cx="2354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3x3 pixels</a:t>
            </a:r>
          </a:p>
          <a:p>
            <a:r>
              <a:rPr lang="en-US" sz="3600" dirty="0"/>
              <a:t>zoomed-in</a:t>
            </a:r>
          </a:p>
          <a:p>
            <a:endParaRPr lang="en-US" sz="3600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A7C21DA-63CA-8749-97B7-8BAD367977C3}"/>
              </a:ext>
            </a:extLst>
          </p:cNvPr>
          <p:cNvSpPr txBox="1"/>
          <p:nvPr/>
        </p:nvSpPr>
        <p:spPr>
          <a:xfrm>
            <a:off x="967740" y="5191760"/>
            <a:ext cx="34213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150x200 pixels</a:t>
            </a:r>
          </a:p>
          <a:p>
            <a:r>
              <a:rPr lang="en-US" sz="3600" dirty="0"/>
              <a:t>image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25454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2155</Words>
  <Application>Microsoft Macintosh PowerPoint</Application>
  <PresentationFormat>Widescreen</PresentationFormat>
  <Paragraphs>1628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Calibri Light</vt:lpstr>
      <vt:lpstr>Consolas</vt:lpstr>
      <vt:lpstr>Office Theme</vt:lpstr>
      <vt:lpstr>Slides for Basic Image Analysis in Python</vt:lpstr>
      <vt:lpstr>Images are Arrays</vt:lpstr>
      <vt:lpstr>Arrays are multidimensional data structures</vt:lpstr>
      <vt:lpstr>Arrays are multidimensional data structures</vt:lpstr>
      <vt:lpstr>Arrays are multidimensional data structures</vt:lpstr>
      <vt:lpstr>Arrays are multidimensional data structures</vt:lpstr>
      <vt:lpstr>Arrays are multidimensional data structures</vt:lpstr>
      <vt:lpstr>Arrays are multidimensional data structures</vt:lpstr>
      <vt:lpstr>Grayscale images are 2D arrays</vt:lpstr>
      <vt:lpstr>Grayscale images are 2D arrays</vt:lpstr>
      <vt:lpstr>2D color images are 3D arrays</vt:lpstr>
      <vt:lpstr>2D color images are 3D arrays</vt:lpstr>
      <vt:lpstr>2D color images are 3D arrays</vt:lpstr>
      <vt:lpstr>Filters and Convolutions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Section on binary operations</vt:lpstr>
      <vt:lpstr>Section on labeling connected regions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Mellert</dc:creator>
  <cp:lastModifiedBy>Dave Mellert</cp:lastModifiedBy>
  <cp:revision>27</cp:revision>
  <dcterms:created xsi:type="dcterms:W3CDTF">2018-11-29T21:33:46Z</dcterms:created>
  <dcterms:modified xsi:type="dcterms:W3CDTF">2019-01-02T16:06:35Z</dcterms:modified>
</cp:coreProperties>
</file>

<file path=docProps/thumbnail.jpeg>
</file>